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6" r:id="rId18"/>
    <p:sldId id="271" r:id="rId19"/>
    <p:sldId id="277" r:id="rId20"/>
    <p:sldId id="272" r:id="rId21"/>
    <p:sldId id="278" r:id="rId22"/>
    <p:sldId id="273" r:id="rId23"/>
    <p:sldId id="274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589E-5367-4366-B130-5185690B475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114E36C-5AEF-42CF-B48E-6C5B22611B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22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589E-5367-4366-B130-5185690B475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E36C-5AEF-42CF-B48E-6C5B22611B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80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589E-5367-4366-B130-5185690B475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E36C-5AEF-42CF-B48E-6C5B22611B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31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589E-5367-4366-B130-5185690B475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E36C-5AEF-42CF-B48E-6C5B22611B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7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060589E-5367-4366-B130-5185690B475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114E36C-5AEF-42CF-B48E-6C5B22611B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42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589E-5367-4366-B130-5185690B475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E36C-5AEF-42CF-B48E-6C5B22611B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08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589E-5367-4366-B130-5185690B475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E36C-5AEF-42CF-B48E-6C5B22611B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4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589E-5367-4366-B130-5185690B475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E36C-5AEF-42CF-B48E-6C5B22611B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17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589E-5367-4366-B130-5185690B475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E36C-5AEF-42CF-B48E-6C5B22611B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41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589E-5367-4366-B130-5185690B475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E36C-5AEF-42CF-B48E-6C5B22611B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77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589E-5367-4366-B130-5185690B4752}" type="datetimeFigureOut">
              <a:rPr lang="pt-BR" smtClean="0"/>
              <a:t>03/04/2018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E36C-5AEF-42CF-B48E-6C5B22611B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96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060589E-5367-4366-B130-5185690B4752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114E36C-5AEF-42CF-B48E-6C5B22611B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7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600" dirty="0"/>
              <a:t>Desenvolvimento de um projeto</a:t>
            </a:r>
            <a:r>
              <a:rPr lang="pt-BR" dirty="0"/>
              <a:t>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Algumas ideias do e-book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21" y="99777"/>
            <a:ext cx="10058400" cy="1609344"/>
          </a:xfrm>
        </p:spPr>
        <p:txBody>
          <a:bodyPr/>
          <a:lstStyle/>
          <a:p>
            <a:r>
              <a:rPr lang="pt-BR" dirty="0"/>
              <a:t>5. </a:t>
            </a:r>
            <a:r>
              <a:rPr lang="pt-BR" b="1" dirty="0"/>
              <a:t>O argumentar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6087410" cy="4050792"/>
          </a:xfrm>
        </p:spPr>
        <p:txBody>
          <a:bodyPr/>
          <a:lstStyle/>
          <a:p>
            <a:r>
              <a:rPr lang="pt-BR" sz="2800" dirty="0" smtClean="0"/>
              <a:t>Após </a:t>
            </a:r>
            <a:r>
              <a:rPr lang="pt-BR" sz="2800" dirty="0"/>
              <a:t>definir, o estudante precisa relacionar logicamente vários conceitos e isso ocorre através do texto falado, escrito, verbal e não verbal. </a:t>
            </a:r>
            <a:endParaRPr lang="pt-BR" sz="2800" dirty="0" smtClean="0"/>
          </a:p>
          <a:p>
            <a:r>
              <a:rPr lang="pt-BR" sz="2800" dirty="0"/>
              <a:t>Apresentações aos colegas, simulações (juris, teatro), elaboração de textos (jornais, blogs, relatórios, </a:t>
            </a:r>
            <a:r>
              <a:rPr lang="pt-BR" sz="2800" dirty="0" err="1"/>
              <a:t>etc</a:t>
            </a:r>
            <a:r>
              <a:rPr lang="pt-BR" sz="2800" dirty="0"/>
              <a:t>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767" y="379084"/>
            <a:ext cx="4339443" cy="568124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714211" y="6253437"/>
            <a:ext cx="369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Rio Educa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65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6. </a:t>
            </a:r>
            <a:r>
              <a:rPr lang="pt-BR" b="1" dirty="0"/>
              <a:t>O discutir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9381" y="2154659"/>
            <a:ext cx="6292735" cy="4050792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N</a:t>
            </a:r>
            <a:r>
              <a:rPr lang="pt-BR" sz="3200" dirty="0" smtClean="0"/>
              <a:t>esse </a:t>
            </a:r>
            <a:r>
              <a:rPr lang="pt-BR" sz="3200" dirty="0"/>
              <a:t>passo, o estudante deve formular uma cadeia de raciocínio através da argumentação. </a:t>
            </a:r>
            <a:endParaRPr lang="pt-BR" sz="3200" dirty="0" smtClean="0"/>
          </a:p>
          <a:p>
            <a:r>
              <a:rPr lang="pt-BR" sz="3200" dirty="0" smtClean="0"/>
              <a:t>Nesta etapa se dá a elaboração do pôster ou maquete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116" y="2295721"/>
            <a:ext cx="5507932" cy="31457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542116" y="5685905"/>
            <a:ext cx="31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Youtube</a:t>
            </a:r>
            <a:r>
              <a:rPr lang="pt-BR" dirty="0" smtClean="0"/>
              <a:t> (VERAS, E.)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91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7. </a:t>
            </a:r>
            <a:r>
              <a:rPr lang="pt-BR" b="1" dirty="0"/>
              <a:t>O transformar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394" y="2093976"/>
            <a:ext cx="6411607" cy="4050792"/>
          </a:xfrm>
        </p:spPr>
        <p:txBody>
          <a:bodyPr/>
          <a:lstStyle/>
          <a:p>
            <a:r>
              <a:rPr lang="pt-BR" sz="2800" dirty="0" smtClean="0"/>
              <a:t>O </a:t>
            </a:r>
            <a:r>
              <a:rPr lang="pt-BR" sz="2800" dirty="0"/>
              <a:t>sétimo e último passo da (</a:t>
            </a:r>
            <a:r>
              <a:rPr lang="pt-BR" sz="2800" dirty="0" err="1"/>
              <a:t>re</a:t>
            </a:r>
            <a:r>
              <a:rPr lang="pt-BR" sz="2800" dirty="0"/>
              <a:t>)construção do conhecimento é a transformação. </a:t>
            </a:r>
            <a:endParaRPr lang="pt-BR" sz="2800" dirty="0" smtClean="0"/>
          </a:p>
          <a:p>
            <a:r>
              <a:rPr lang="pt-BR" sz="2800" dirty="0" smtClean="0"/>
              <a:t>O </a:t>
            </a:r>
            <a:r>
              <a:rPr lang="pt-BR" sz="2800" dirty="0"/>
              <a:t>fim último da aprendizagem é a intervenção na realidade. </a:t>
            </a:r>
            <a:endParaRPr lang="pt-BR" sz="2800" dirty="0" smtClean="0"/>
          </a:p>
          <a:p>
            <a:r>
              <a:rPr lang="pt-BR" sz="2800" dirty="0" smtClean="0"/>
              <a:t>Sem </a:t>
            </a:r>
            <a:r>
              <a:rPr lang="pt-BR" sz="2800" dirty="0"/>
              <a:t>esse propósito, qualquer aprendizagem é inócua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Aqui é a participação na Mostra de Ciências</a:t>
            </a:r>
            <a:endParaRPr lang="pt-BR" sz="28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074" y="2093976"/>
            <a:ext cx="5260628" cy="360024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58248" y="5960102"/>
            <a:ext cx="33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PIBID-Biologia-CARVI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1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água que atravessa...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1069" y="2121408"/>
            <a:ext cx="7439891" cy="405079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Um projeto interdisciplinar</a:t>
            </a:r>
          </a:p>
          <a:p>
            <a:r>
              <a:rPr lang="pt-BR" sz="3200" dirty="0" smtClean="0"/>
              <a:t>1- elaboração de questões para cada ano</a:t>
            </a:r>
          </a:p>
          <a:p>
            <a:r>
              <a:rPr lang="pt-BR" sz="3200" dirty="0" smtClean="0"/>
              <a:t>2- escolha de uma questão (biologia)</a:t>
            </a:r>
          </a:p>
          <a:p>
            <a:r>
              <a:rPr lang="pt-BR" sz="3200" dirty="0" smtClean="0"/>
              <a:t>3- elaboração de atividades de matemática</a:t>
            </a:r>
          </a:p>
          <a:p>
            <a:r>
              <a:rPr lang="pt-BR" sz="3200" dirty="0" smtClean="0"/>
              <a:t>4- complementação das atividades</a:t>
            </a:r>
          </a:p>
          <a:p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021" y="1837112"/>
            <a:ext cx="3560245" cy="42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1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1536" y="0"/>
            <a:ext cx="10058400" cy="1609344"/>
          </a:xfrm>
        </p:spPr>
        <p:txBody>
          <a:bodyPr/>
          <a:lstStyle/>
          <a:p>
            <a:r>
              <a:rPr lang="pt-BR" dirty="0" smtClean="0"/>
              <a:t>A água que atravessa...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95" y="1213659"/>
            <a:ext cx="10981113" cy="5079076"/>
          </a:xfrm>
        </p:spPr>
        <p:txBody>
          <a:bodyPr>
            <a:normAutofit fontScale="92500" lnSpcReduction="10000"/>
          </a:bodyPr>
          <a:lstStyle/>
          <a:p>
            <a:r>
              <a:rPr lang="pt-BR" sz="3200" dirty="0" smtClean="0"/>
              <a:t>Questões para 6º ano</a:t>
            </a:r>
          </a:p>
          <a:p>
            <a:r>
              <a:rPr lang="pt-BR" sz="3200" dirty="0"/>
              <a:t>De onde vem a água que chega para nossas casas? </a:t>
            </a:r>
            <a:endParaRPr lang="pt-BR" sz="3200" dirty="0" smtClean="0"/>
          </a:p>
          <a:p>
            <a:r>
              <a:rPr lang="pt-BR" sz="3200" dirty="0" smtClean="0"/>
              <a:t>O </a:t>
            </a:r>
            <a:r>
              <a:rPr lang="pt-BR" sz="3200" dirty="0"/>
              <a:t>que significa água potável? </a:t>
            </a:r>
            <a:endParaRPr lang="pt-BR" sz="3200" dirty="0" smtClean="0"/>
          </a:p>
          <a:p>
            <a:r>
              <a:rPr lang="pt-BR" sz="3200" dirty="0" smtClean="0"/>
              <a:t>Como </a:t>
            </a:r>
            <a:r>
              <a:rPr lang="pt-BR" sz="3200" dirty="0"/>
              <a:t>se pode armazenar a água</a:t>
            </a:r>
            <a:r>
              <a:rPr lang="pt-BR" sz="3200" dirty="0" smtClean="0"/>
              <a:t>?</a:t>
            </a:r>
          </a:p>
          <a:p>
            <a:r>
              <a:rPr lang="pt-BR" sz="3200" dirty="0"/>
              <a:t>Quais as diferenças entre as águas minerais? </a:t>
            </a:r>
            <a:endParaRPr lang="pt-BR" sz="3200" dirty="0" smtClean="0"/>
          </a:p>
          <a:p>
            <a:r>
              <a:rPr lang="pt-BR" sz="3200" dirty="0" smtClean="0"/>
              <a:t>Onde </a:t>
            </a:r>
            <a:r>
              <a:rPr lang="pt-BR" sz="3200" dirty="0"/>
              <a:t>são encontradas fontes naturais de água na minha cidade? </a:t>
            </a:r>
            <a:endParaRPr lang="pt-BR" sz="3200" dirty="0" smtClean="0"/>
          </a:p>
          <a:p>
            <a:r>
              <a:rPr lang="pt-BR" sz="3200" dirty="0"/>
              <a:t>Como se mede a água das chuvas? </a:t>
            </a:r>
            <a:endParaRPr lang="pt-BR" sz="3200" dirty="0" smtClean="0"/>
          </a:p>
          <a:p>
            <a:r>
              <a:rPr lang="pt-BR" sz="3200" dirty="0" smtClean="0"/>
              <a:t>Como </a:t>
            </a:r>
            <a:r>
              <a:rPr lang="pt-BR" sz="3200" dirty="0"/>
              <a:t>se mede a umidade do ar? </a:t>
            </a:r>
            <a:endParaRPr lang="pt-BR" sz="3200" dirty="0" smtClean="0"/>
          </a:p>
          <a:p>
            <a:r>
              <a:rPr lang="pt-BR" sz="3200" b="1" dirty="0" smtClean="0">
                <a:solidFill>
                  <a:srgbClr val="FF0000"/>
                </a:solidFill>
              </a:rPr>
              <a:t>Quantos </a:t>
            </a:r>
            <a:r>
              <a:rPr lang="pt-BR" sz="3200" b="1" dirty="0">
                <a:solidFill>
                  <a:srgbClr val="FF0000"/>
                </a:solidFill>
              </a:rPr>
              <a:t>litros de água são gastos em atividades cotidianas? </a:t>
            </a:r>
            <a:endParaRPr lang="pt-BR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3200" dirty="0" smtClean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6931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Quantos litros de água são gastos em atividades cotidianas?</a:t>
            </a:r>
            <a:r>
              <a:rPr lang="pt-BR" sz="4400" b="1" dirty="0">
                <a:solidFill>
                  <a:srgbClr val="FF0000"/>
                </a:solidFill>
              </a:rPr>
              <a:t> 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6582" y="2121408"/>
            <a:ext cx="10773294" cy="4050792"/>
          </a:xfrm>
        </p:spPr>
        <p:txBody>
          <a:bodyPr>
            <a:noAutofit/>
          </a:bodyPr>
          <a:lstStyle/>
          <a:p>
            <a:r>
              <a:rPr lang="pt-BR" sz="2400" dirty="0"/>
              <a:t>pesquisa sobre a quantidade de água que cada um gasta </a:t>
            </a:r>
            <a:r>
              <a:rPr lang="pt-BR" sz="2400" dirty="0" smtClean="0"/>
              <a:t>diariamente...</a:t>
            </a:r>
          </a:p>
          <a:p>
            <a:r>
              <a:rPr lang="pt-BR" sz="2400" dirty="0"/>
              <a:t>Como medir a água gasta para lavar o rosto? E para escovar os dentes? E para lavar as mãos</a:t>
            </a:r>
            <a:r>
              <a:rPr lang="pt-BR" sz="2400" dirty="0" smtClean="0"/>
              <a:t>?</a:t>
            </a:r>
          </a:p>
          <a:p>
            <a:r>
              <a:rPr lang="pt-BR" sz="2400" dirty="0"/>
              <a:t>Quais são as unidades de medida de capacidade? Qual é a unidade padrão de capacidade</a:t>
            </a:r>
            <a:r>
              <a:rPr lang="pt-BR" sz="2400" dirty="0" smtClean="0"/>
              <a:t>?</a:t>
            </a:r>
          </a:p>
          <a:p>
            <a:r>
              <a:rPr lang="pt-BR" sz="2400" dirty="0" smtClean="0"/>
              <a:t>...</a:t>
            </a:r>
            <a:r>
              <a:rPr lang="pt-BR" sz="2400" dirty="0"/>
              <a:t> </a:t>
            </a:r>
            <a:r>
              <a:rPr lang="pt-BR" sz="2400" dirty="0" smtClean="0"/>
              <a:t>Pluviômetro: </a:t>
            </a:r>
            <a:r>
              <a:rPr lang="pt-BR" sz="2400" dirty="0"/>
              <a:t>medir a </a:t>
            </a:r>
            <a:r>
              <a:rPr lang="pt-BR" sz="2400" dirty="0" smtClean="0"/>
              <a:t>água </a:t>
            </a:r>
            <a:r>
              <a:rPr lang="pt-BR" sz="2400" dirty="0"/>
              <a:t>de chuva </a:t>
            </a:r>
            <a:r>
              <a:rPr lang="pt-BR" sz="2400" dirty="0" smtClean="0"/>
              <a:t>em três meses...elaborar gráficos</a:t>
            </a:r>
          </a:p>
          <a:p>
            <a:r>
              <a:rPr lang="pt-BR" sz="2400" dirty="0" smtClean="0"/>
              <a:t>...captação </a:t>
            </a:r>
            <a:r>
              <a:rPr lang="pt-BR" sz="2400" dirty="0"/>
              <a:t>da água da </a:t>
            </a:r>
            <a:r>
              <a:rPr lang="pt-BR" sz="2400" dirty="0" smtClean="0"/>
              <a:t>chuva: equipamentos, custos e benefícios</a:t>
            </a:r>
          </a:p>
          <a:p>
            <a:r>
              <a:rPr lang="pt-BR" sz="2400" dirty="0" smtClean="0"/>
              <a:t>...</a:t>
            </a:r>
            <a:r>
              <a:rPr lang="pt-BR" sz="2400" dirty="0"/>
              <a:t> projetos de redução de </a:t>
            </a:r>
            <a:r>
              <a:rPr lang="pt-BR" sz="2400" dirty="0" smtClean="0"/>
              <a:t>consumo (campanha educativa)</a:t>
            </a:r>
          </a:p>
          <a:p>
            <a:r>
              <a:rPr lang="pt-BR" sz="2400" dirty="0" smtClean="0"/>
              <a:t>projetos </a:t>
            </a:r>
            <a:r>
              <a:rPr lang="pt-BR" sz="2400" dirty="0"/>
              <a:t>de captação, armazenamento, tratamento e utilização da água da chuva</a:t>
            </a:r>
            <a:r>
              <a:rPr lang="pt-BR" sz="2400" dirty="0" smtClean="0"/>
              <a:t>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493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1536" y="0"/>
            <a:ext cx="10058400" cy="1609344"/>
          </a:xfrm>
        </p:spPr>
        <p:txBody>
          <a:bodyPr/>
          <a:lstStyle/>
          <a:p>
            <a:r>
              <a:rPr lang="pt-BR" dirty="0" smtClean="0"/>
              <a:t>A água que atravessa...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1069" y="1371600"/>
            <a:ext cx="10981113" cy="5295207"/>
          </a:xfrm>
        </p:spPr>
        <p:txBody>
          <a:bodyPr>
            <a:normAutofit fontScale="92500" lnSpcReduction="20000"/>
          </a:bodyPr>
          <a:lstStyle/>
          <a:p>
            <a:r>
              <a:rPr lang="pt-BR" sz="3200" dirty="0" smtClean="0"/>
              <a:t>Questões para 7º ano </a:t>
            </a:r>
          </a:p>
          <a:p>
            <a:r>
              <a:rPr lang="pt-BR" sz="3200" dirty="0" smtClean="0"/>
              <a:t>Quantos </a:t>
            </a:r>
            <a:r>
              <a:rPr lang="pt-BR" sz="3200" dirty="0"/>
              <a:t>litros de água são gastos para produção de um litro de refrigerante, armazenado em embalagem PET</a:t>
            </a:r>
            <a:r>
              <a:rPr lang="pt-BR" sz="3200" dirty="0" smtClean="0"/>
              <a:t>?</a:t>
            </a:r>
          </a:p>
          <a:p>
            <a:r>
              <a:rPr lang="pt-BR" sz="3200" dirty="0" smtClean="0"/>
              <a:t> </a:t>
            </a:r>
            <a:r>
              <a:rPr lang="pt-BR" sz="3200" dirty="0"/>
              <a:t>Quanta água é necessária para produção de alimentos de origem </a:t>
            </a:r>
            <a:r>
              <a:rPr lang="pt-BR" sz="3200" dirty="0" smtClean="0"/>
              <a:t>vegetal ou animal? </a:t>
            </a:r>
          </a:p>
          <a:p>
            <a:r>
              <a:rPr lang="pt-BR" sz="3200" dirty="0" smtClean="0"/>
              <a:t>Como </a:t>
            </a:r>
            <a:r>
              <a:rPr lang="pt-BR" sz="3200" dirty="0"/>
              <a:t>o desperdício de alimentos afeta a sustentabilidade da água? </a:t>
            </a:r>
            <a:endParaRPr lang="pt-BR" sz="3200" dirty="0" smtClean="0"/>
          </a:p>
          <a:p>
            <a:r>
              <a:rPr lang="pt-BR" sz="3200" dirty="0" smtClean="0"/>
              <a:t>De </a:t>
            </a:r>
            <a:r>
              <a:rPr lang="pt-BR" sz="3200" dirty="0"/>
              <a:t>que formas a água é usada no tratamento de doenças humanas (chás, xaropes, banhos)? </a:t>
            </a:r>
            <a:endParaRPr lang="pt-BR" sz="3200" dirty="0" smtClean="0"/>
          </a:p>
          <a:p>
            <a:r>
              <a:rPr lang="pt-BR" sz="3200" dirty="0" smtClean="0"/>
              <a:t>De </a:t>
            </a:r>
            <a:r>
              <a:rPr lang="pt-BR" sz="3200" dirty="0"/>
              <a:t>que formas o descarte indevido de embalagens pode poluir os recursos hídricos e afetar a saúde humana? </a:t>
            </a:r>
            <a:endParaRPr lang="pt-BR" sz="3200" dirty="0" smtClean="0"/>
          </a:p>
          <a:p>
            <a:r>
              <a:rPr lang="pt-BR" sz="3200" b="1" dirty="0">
                <a:solidFill>
                  <a:srgbClr val="FF0000"/>
                </a:solidFill>
              </a:rPr>
              <a:t>Qual a qualidade da água que </a:t>
            </a:r>
            <a:r>
              <a:rPr lang="pt-BR" sz="3200" b="1" dirty="0" smtClean="0">
                <a:solidFill>
                  <a:srgbClr val="FF0000"/>
                </a:solidFill>
              </a:rPr>
              <a:t>bebemos?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6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78903"/>
          </a:xfrm>
        </p:spPr>
        <p:txBody>
          <a:bodyPr>
            <a:normAutofit/>
          </a:bodyPr>
          <a:lstStyle/>
          <a:p>
            <a:r>
              <a:rPr lang="pt-BR" sz="3200" b="1" dirty="0"/>
              <a:t>Qual a qualidade da água que bebemos?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8531" y="1562792"/>
            <a:ext cx="10058400" cy="4966855"/>
          </a:xfrm>
        </p:spPr>
        <p:txBody>
          <a:bodyPr>
            <a:noAutofit/>
          </a:bodyPr>
          <a:lstStyle/>
          <a:p>
            <a:r>
              <a:rPr lang="pt-BR" sz="2400" dirty="0"/>
              <a:t>De onde vem a água que chega às nossas casas? </a:t>
            </a:r>
            <a:r>
              <a:rPr lang="pt-BR" sz="2400" dirty="0" smtClean="0"/>
              <a:t>Ela é de boa qualidade?</a:t>
            </a:r>
            <a:endParaRPr lang="pt-BR" sz="2400" dirty="0"/>
          </a:p>
          <a:p>
            <a:r>
              <a:rPr lang="pt-BR" sz="2400" dirty="0" smtClean="0"/>
              <a:t>Qual </a:t>
            </a:r>
            <a:r>
              <a:rPr lang="pt-BR" sz="2400" dirty="0"/>
              <a:t>o principal manancial que abastece a cidade</a:t>
            </a:r>
            <a:r>
              <a:rPr lang="pt-BR" sz="2400" dirty="0" smtClean="0"/>
              <a:t>?</a:t>
            </a:r>
          </a:p>
          <a:p>
            <a:r>
              <a:rPr lang="pt-BR" sz="2400" dirty="0" smtClean="0"/>
              <a:t>...mapas </a:t>
            </a:r>
            <a:r>
              <a:rPr lang="pt-BR" sz="2400" dirty="0"/>
              <a:t>com coordenadas de </a:t>
            </a:r>
            <a:r>
              <a:rPr lang="pt-BR" sz="2400" dirty="0" smtClean="0"/>
              <a:t>GPS</a:t>
            </a:r>
          </a:p>
          <a:p>
            <a:r>
              <a:rPr lang="pt-BR" sz="2400" dirty="0" smtClean="0"/>
              <a:t>...registro </a:t>
            </a:r>
            <a:r>
              <a:rPr lang="pt-BR" sz="2400" dirty="0"/>
              <a:t>fotográfico e descritivo das condições do </a:t>
            </a:r>
            <a:r>
              <a:rPr lang="pt-BR" sz="2400" dirty="0" smtClean="0"/>
              <a:t>reservatório...</a:t>
            </a:r>
          </a:p>
          <a:p>
            <a:r>
              <a:rPr lang="pt-BR" sz="2400" dirty="0" smtClean="0"/>
              <a:t>...levantamento </a:t>
            </a:r>
            <a:r>
              <a:rPr lang="pt-BR" sz="2400" dirty="0"/>
              <a:t>de fontes </a:t>
            </a:r>
            <a:r>
              <a:rPr lang="pt-BR" sz="2400" dirty="0" smtClean="0"/>
              <a:t>alternativas: fontes </a:t>
            </a:r>
            <a:r>
              <a:rPr lang="pt-BR" sz="2400" dirty="0"/>
              <a:t>naturais, poços </a:t>
            </a:r>
            <a:r>
              <a:rPr lang="pt-BR" sz="2400" dirty="0" smtClean="0"/>
              <a:t>artesianos...</a:t>
            </a:r>
          </a:p>
          <a:p>
            <a:r>
              <a:rPr lang="pt-BR" sz="2400" dirty="0" smtClean="0"/>
              <a:t>,,,</a:t>
            </a:r>
            <a:r>
              <a:rPr lang="pt-BR" sz="2400" dirty="0"/>
              <a:t> como era esta distribuição de água no </a:t>
            </a:r>
            <a:r>
              <a:rPr lang="pt-BR" sz="2400" dirty="0" smtClean="0"/>
              <a:t>passado...</a:t>
            </a:r>
          </a:p>
          <a:p>
            <a:r>
              <a:rPr lang="pt-BR" sz="2400" dirty="0" smtClean="0"/>
              <a:t>... legislação pertinente (simulação de julgamento)...</a:t>
            </a:r>
          </a:p>
          <a:p>
            <a:r>
              <a:rPr lang="pt-BR" sz="2400" dirty="0" smtClean="0"/>
              <a:t>Pesquisa de opinião (questionário)</a:t>
            </a:r>
          </a:p>
          <a:p>
            <a:r>
              <a:rPr lang="pt-BR" sz="2400" dirty="0" smtClean="0"/>
              <a:t>Pôster com dados das pesquisas.</a:t>
            </a:r>
          </a:p>
        </p:txBody>
      </p:sp>
    </p:spTree>
    <p:extLst>
      <p:ext uri="{BB962C8B-B14F-4D97-AF65-F5344CB8AC3E}">
        <p14:creationId xmlns:p14="http://schemas.microsoft.com/office/powerpoint/2010/main" val="280027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1536" y="0"/>
            <a:ext cx="10058400" cy="1609344"/>
          </a:xfrm>
        </p:spPr>
        <p:txBody>
          <a:bodyPr/>
          <a:lstStyle/>
          <a:p>
            <a:r>
              <a:rPr lang="pt-BR" dirty="0" smtClean="0"/>
              <a:t>A água que atravessa...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1069" y="1371600"/>
            <a:ext cx="10981113" cy="5295207"/>
          </a:xfrm>
        </p:spPr>
        <p:txBody>
          <a:bodyPr>
            <a:normAutofit fontScale="92500" lnSpcReduction="20000"/>
          </a:bodyPr>
          <a:lstStyle/>
          <a:p>
            <a:r>
              <a:rPr lang="pt-BR" sz="3200" dirty="0" smtClean="0"/>
              <a:t>Questões para 8º ano </a:t>
            </a:r>
          </a:p>
          <a:p>
            <a:r>
              <a:rPr lang="pt-BR" sz="3200" dirty="0"/>
              <a:t>Como o citoplasma das células se torna um gel? </a:t>
            </a:r>
            <a:endParaRPr lang="pt-BR" sz="3200" dirty="0" smtClean="0"/>
          </a:p>
          <a:p>
            <a:r>
              <a:rPr lang="pt-BR" sz="3200" dirty="0" smtClean="0"/>
              <a:t>Como </a:t>
            </a:r>
            <a:r>
              <a:rPr lang="pt-BR" sz="3200" dirty="0"/>
              <a:t>sabões e detergentes afetam as propriedades da água? </a:t>
            </a:r>
            <a:endParaRPr lang="pt-BR" sz="3200" dirty="0" smtClean="0"/>
          </a:p>
          <a:p>
            <a:r>
              <a:rPr lang="pt-BR" sz="3200" dirty="0" smtClean="0"/>
              <a:t>Qual </a:t>
            </a:r>
            <a:r>
              <a:rPr lang="pt-BR" sz="3200" dirty="0"/>
              <a:t>o papel da água na manutenção da estrutura celular</a:t>
            </a:r>
            <a:r>
              <a:rPr lang="pt-BR" sz="3200" dirty="0" smtClean="0"/>
              <a:t>?</a:t>
            </a:r>
          </a:p>
          <a:p>
            <a:r>
              <a:rPr lang="pt-BR" sz="3200" dirty="0" smtClean="0"/>
              <a:t> </a:t>
            </a:r>
            <a:r>
              <a:rPr lang="pt-BR" sz="3200" dirty="0"/>
              <a:t>Como funcionam os diferentes tipos de desinfetantes</a:t>
            </a:r>
            <a:r>
              <a:rPr lang="pt-BR" sz="3200" dirty="0" smtClean="0"/>
              <a:t>?</a:t>
            </a:r>
          </a:p>
          <a:p>
            <a:r>
              <a:rPr lang="pt-BR" sz="3200" dirty="0" smtClean="0"/>
              <a:t> </a:t>
            </a:r>
            <a:r>
              <a:rPr lang="pt-BR" sz="3200" dirty="0"/>
              <a:t>Quantos litros de água se deve beber por dia? </a:t>
            </a:r>
            <a:endParaRPr lang="pt-BR" sz="3200" dirty="0" smtClean="0"/>
          </a:p>
          <a:p>
            <a:r>
              <a:rPr lang="pt-BR" sz="3200" dirty="0" smtClean="0"/>
              <a:t>Como </a:t>
            </a:r>
            <a:r>
              <a:rPr lang="pt-BR" sz="3200" dirty="0"/>
              <a:t>a umidade das casas podem prejudicar a saúde humana? </a:t>
            </a:r>
            <a:endParaRPr lang="pt-BR" sz="3200" dirty="0" smtClean="0"/>
          </a:p>
          <a:p>
            <a:r>
              <a:rPr lang="pt-BR" sz="3200" dirty="0" smtClean="0"/>
              <a:t>Que </a:t>
            </a:r>
            <a:r>
              <a:rPr lang="pt-BR" sz="3200" dirty="0"/>
              <a:t>relações diferentes culturas têm com a água? </a:t>
            </a:r>
            <a:endParaRPr lang="pt-BR" sz="3200" dirty="0" smtClean="0"/>
          </a:p>
          <a:p>
            <a:r>
              <a:rPr lang="pt-BR" sz="3200" b="1" dirty="0" smtClean="0">
                <a:solidFill>
                  <a:srgbClr val="FF0000"/>
                </a:solidFill>
              </a:rPr>
              <a:t>Como </a:t>
            </a:r>
            <a:r>
              <a:rPr lang="pt-BR" sz="3200" b="1" dirty="0">
                <a:solidFill>
                  <a:srgbClr val="FF0000"/>
                </a:solidFill>
              </a:rPr>
              <a:t>estão os rios e/ou lagos da cidade? </a:t>
            </a:r>
            <a:endParaRPr lang="pt-BR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5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237" y="141315"/>
            <a:ext cx="11313622" cy="1212827"/>
          </a:xfrm>
        </p:spPr>
        <p:txBody>
          <a:bodyPr>
            <a:normAutofit/>
          </a:bodyPr>
          <a:lstStyle/>
          <a:p>
            <a:r>
              <a:rPr lang="pt-BR" sz="3200" b="1" dirty="0"/>
              <a:t>Como estão os rios e/ou lagos da cidade?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1354143"/>
            <a:ext cx="10058400" cy="523785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...</a:t>
            </a:r>
            <a:r>
              <a:rPr lang="pt-BR" sz="2400" dirty="0" smtClean="0"/>
              <a:t>busca de </a:t>
            </a:r>
            <a:r>
              <a:rPr lang="pt-BR" sz="2400" dirty="0"/>
              <a:t>informações possíveis através de entrevistas e pesquisa </a:t>
            </a:r>
            <a:r>
              <a:rPr lang="pt-BR" sz="2400" dirty="0" smtClean="0"/>
              <a:t>bibliográfica ...</a:t>
            </a:r>
          </a:p>
          <a:p>
            <a:r>
              <a:rPr lang="pt-BR" sz="2400" dirty="0" smtClean="0"/>
              <a:t>...visita </a:t>
            </a:r>
            <a:r>
              <a:rPr lang="pt-BR" sz="2400" dirty="0"/>
              <a:t>à barragem </a:t>
            </a:r>
            <a:r>
              <a:rPr lang="pt-BR" sz="2400" dirty="0" smtClean="0"/>
              <a:t>...</a:t>
            </a:r>
          </a:p>
          <a:p>
            <a:r>
              <a:rPr lang="pt-BR" sz="2400" i="1" dirty="0" smtClean="0"/>
              <a:t>...</a:t>
            </a:r>
            <a:r>
              <a:rPr lang="pt-BR" sz="2400" i="1" dirty="0" err="1" smtClean="0"/>
              <a:t>google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maps</a:t>
            </a:r>
            <a:r>
              <a:rPr lang="pt-BR" sz="2400" dirty="0" smtClean="0"/>
              <a:t> -área </a:t>
            </a:r>
            <a:r>
              <a:rPr lang="pt-BR" sz="2400" dirty="0"/>
              <a:t>da barragem </a:t>
            </a:r>
            <a:r>
              <a:rPr lang="pt-BR" sz="2400" dirty="0" smtClean="0"/>
              <a:t>(figuras </a:t>
            </a:r>
            <a:r>
              <a:rPr lang="pt-BR" sz="2400" dirty="0"/>
              <a:t>planas, área das figuras planas e cálculos </a:t>
            </a:r>
            <a:r>
              <a:rPr lang="pt-BR" sz="2400" dirty="0" smtClean="0"/>
              <a:t>diversos).</a:t>
            </a:r>
          </a:p>
          <a:p>
            <a:r>
              <a:rPr lang="pt-BR" sz="2400" dirty="0" smtClean="0"/>
              <a:t>...experimentos </a:t>
            </a:r>
            <a:r>
              <a:rPr lang="pt-BR" sz="2400" dirty="0"/>
              <a:t>químicos </a:t>
            </a:r>
            <a:r>
              <a:rPr lang="pt-BR" sz="2400" dirty="0" smtClean="0"/>
              <a:t>para medir qualidade da água (coletas em momentos ou locais diferentes)</a:t>
            </a:r>
          </a:p>
          <a:p>
            <a:r>
              <a:rPr lang="pt-BR" sz="2400" dirty="0" smtClean="0"/>
              <a:t>...testes biológicos e/ou sensoriais... (ao coletar e após 15 dias de armazenamento)</a:t>
            </a:r>
          </a:p>
          <a:p>
            <a:r>
              <a:rPr lang="pt-BR" sz="2400" dirty="0" smtClean="0"/>
              <a:t>A partir de levantamento de informações </a:t>
            </a:r>
            <a:r>
              <a:rPr lang="pt-BR" sz="2400" dirty="0"/>
              <a:t>sugerir quantos litros de água as pessoas devem beber por dia para terem uma melhor </a:t>
            </a:r>
            <a:r>
              <a:rPr lang="pt-BR" sz="2400" dirty="0" smtClean="0"/>
              <a:t>saúde.</a:t>
            </a:r>
          </a:p>
          <a:p>
            <a:r>
              <a:rPr lang="pt-BR" sz="2400" dirty="0" smtClean="0"/>
              <a:t>Mostra: pôster com dados levantado ou investigados; </a:t>
            </a:r>
            <a:r>
              <a:rPr lang="pt-BR" sz="2400" dirty="0"/>
              <a:t>pesquisar e propor diferentes tipos de filtros e tratamentos para tornar a água </a:t>
            </a:r>
            <a:r>
              <a:rPr lang="pt-BR" sz="2400" dirty="0" smtClean="0"/>
              <a:t>potável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14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Para começar...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3200" b="1" dirty="0" smtClean="0"/>
              <a:t>A aprendizagem baseada em projetos (</a:t>
            </a:r>
            <a:r>
              <a:rPr lang="pt-BR" sz="3200" b="1" dirty="0" err="1" smtClean="0"/>
              <a:t>ABPj</a:t>
            </a:r>
            <a:r>
              <a:rPr lang="pt-BR" sz="3200" b="1" dirty="0" smtClean="0"/>
              <a:t> ou </a:t>
            </a:r>
            <a:r>
              <a:rPr lang="pt-BR" sz="3200" b="1" dirty="0" err="1" smtClean="0"/>
              <a:t>PjBL</a:t>
            </a:r>
            <a:r>
              <a:rPr lang="pt-BR" sz="3200" b="1" dirty="0" smtClean="0"/>
              <a:t>) pode </a:t>
            </a:r>
            <a:r>
              <a:rPr lang="pt-BR" sz="3200" b="1" dirty="0"/>
              <a:t>ter várias formas ou ser uma combinação de</a:t>
            </a:r>
            <a:r>
              <a:rPr lang="pt-BR" sz="3200" b="1" dirty="0" smtClean="0"/>
              <a:t>:</a:t>
            </a:r>
          </a:p>
          <a:p>
            <a:r>
              <a:rPr lang="pt-BR" sz="3200" b="1" dirty="0"/>
              <a:t> </a:t>
            </a:r>
            <a:r>
              <a:rPr lang="pt-BR" sz="3200" b="1" dirty="0" smtClean="0"/>
              <a:t>1- Projetar </a:t>
            </a:r>
            <a:r>
              <a:rPr lang="pt-BR" sz="3200" b="1" dirty="0"/>
              <a:t>e/ou criar um produto tangível ou um </a:t>
            </a:r>
            <a:r>
              <a:rPr lang="pt-BR" sz="3200" b="1" dirty="0" smtClean="0"/>
              <a:t>evento.</a:t>
            </a:r>
          </a:p>
          <a:p>
            <a:r>
              <a:rPr lang="pt-BR" sz="3200" b="1" dirty="0" smtClean="0"/>
              <a:t>2- Resolver </a:t>
            </a:r>
            <a:r>
              <a:rPr lang="pt-BR" sz="3200" b="1" dirty="0"/>
              <a:t>um problema do mundo real (simulado ou totalmente autêntico</a:t>
            </a:r>
            <a:r>
              <a:rPr lang="pt-BR" sz="3200" b="1" dirty="0" smtClean="0"/>
              <a:t>)</a:t>
            </a:r>
          </a:p>
          <a:p>
            <a:r>
              <a:rPr lang="pt-BR" sz="3200" b="1" dirty="0" smtClean="0"/>
              <a:t>3- Investigar </a:t>
            </a:r>
            <a:r>
              <a:rPr lang="pt-BR" sz="3200" b="1" dirty="0"/>
              <a:t>um tema ou assunto para desenvolver uma resposta a uma pergunta aberta</a:t>
            </a:r>
            <a:endParaRPr lang="pt-BR" sz="3200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26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1536" y="0"/>
            <a:ext cx="10058400" cy="1609344"/>
          </a:xfrm>
        </p:spPr>
        <p:txBody>
          <a:bodyPr/>
          <a:lstStyle/>
          <a:p>
            <a:r>
              <a:rPr lang="pt-BR" dirty="0" smtClean="0"/>
              <a:t>A água que atravessa...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2014" y="1321723"/>
            <a:ext cx="10981113" cy="5295207"/>
          </a:xfrm>
        </p:spPr>
        <p:txBody>
          <a:bodyPr>
            <a:normAutofit/>
          </a:bodyPr>
          <a:lstStyle/>
          <a:p>
            <a:r>
              <a:rPr lang="pt-BR" sz="3200" dirty="0" smtClean="0"/>
              <a:t>Questões para 9º ano </a:t>
            </a:r>
          </a:p>
          <a:p>
            <a:r>
              <a:rPr lang="pt-BR" sz="2800" dirty="0" smtClean="0"/>
              <a:t>Como </a:t>
            </a:r>
            <a:r>
              <a:rPr lang="pt-BR" sz="2800" dirty="0"/>
              <a:t>a água é usada pelo organismo para controle da sua temperatura? </a:t>
            </a:r>
            <a:endParaRPr lang="pt-BR" sz="2800" dirty="0" smtClean="0"/>
          </a:p>
          <a:p>
            <a:r>
              <a:rPr lang="pt-BR" sz="2800" dirty="0" smtClean="0"/>
              <a:t>Como </a:t>
            </a:r>
            <a:r>
              <a:rPr lang="pt-BR" sz="2800" dirty="0"/>
              <a:t>submarinos e peixes mudam sua profundidade na água? </a:t>
            </a:r>
            <a:endParaRPr lang="pt-BR" sz="2800" dirty="0" smtClean="0"/>
          </a:p>
          <a:p>
            <a:r>
              <a:rPr lang="pt-BR" sz="2800" dirty="0" smtClean="0"/>
              <a:t>Como </a:t>
            </a:r>
            <a:r>
              <a:rPr lang="pt-BR" sz="2800" dirty="0"/>
              <a:t>se formam as soluções aquosas? </a:t>
            </a:r>
            <a:endParaRPr lang="pt-BR" sz="2800" dirty="0" smtClean="0"/>
          </a:p>
          <a:p>
            <a:r>
              <a:rPr lang="pt-BR" sz="2800" dirty="0" smtClean="0"/>
              <a:t>Carros </a:t>
            </a:r>
            <a:r>
              <a:rPr lang="pt-BR" sz="2800" dirty="0"/>
              <a:t>movidos a água seriam uma opção sustentável? </a:t>
            </a:r>
            <a:endParaRPr lang="pt-BR" sz="2800" dirty="0" smtClean="0"/>
          </a:p>
          <a:p>
            <a:r>
              <a:rPr lang="pt-BR" sz="2800" dirty="0" smtClean="0"/>
              <a:t>Como </a:t>
            </a:r>
            <a:r>
              <a:rPr lang="pt-BR" sz="2800" dirty="0"/>
              <a:t>é possível extrair água potável do mar? </a:t>
            </a:r>
            <a:endParaRPr lang="pt-BR" sz="2800" dirty="0" smtClean="0"/>
          </a:p>
          <a:p>
            <a:r>
              <a:rPr lang="pt-BR" sz="2800" dirty="0" smtClean="0"/>
              <a:t>Como </a:t>
            </a:r>
            <a:r>
              <a:rPr lang="pt-BR" sz="2800" dirty="0"/>
              <a:t>é possível aquecer a água sem energia elétrica</a:t>
            </a:r>
            <a:r>
              <a:rPr lang="pt-BR" sz="2800" dirty="0" smtClean="0"/>
              <a:t>?</a:t>
            </a:r>
            <a:r>
              <a:rPr lang="pt-BR" sz="3200" dirty="0"/>
              <a:t> </a:t>
            </a:r>
            <a:endParaRPr lang="pt-BR" sz="3200" dirty="0" smtClean="0"/>
          </a:p>
          <a:p>
            <a:r>
              <a:rPr lang="pt-BR" sz="3200" b="1" dirty="0" smtClean="0">
                <a:solidFill>
                  <a:srgbClr val="FF0000"/>
                </a:solidFill>
              </a:rPr>
              <a:t>Como </a:t>
            </a:r>
            <a:r>
              <a:rPr lang="pt-BR" sz="3200" b="1" dirty="0">
                <a:solidFill>
                  <a:srgbClr val="FF0000"/>
                </a:solidFill>
              </a:rPr>
              <a:t>é possível tratar o esgoto residencial? 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10798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513" y="102246"/>
            <a:ext cx="11671069" cy="720713"/>
          </a:xfrm>
        </p:spPr>
        <p:txBody>
          <a:bodyPr>
            <a:normAutofit/>
          </a:bodyPr>
          <a:lstStyle/>
          <a:p>
            <a:r>
              <a:rPr lang="pt-BR" sz="3200" b="1" dirty="0"/>
              <a:t>Como é possível tratar o esgoto residencial?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917" y="1365431"/>
            <a:ext cx="10889672" cy="5143435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Como </a:t>
            </a:r>
            <a:r>
              <a:rPr lang="pt-BR" dirty="0"/>
              <a:t>o </a:t>
            </a:r>
            <a:r>
              <a:rPr lang="pt-BR" dirty="0" smtClean="0"/>
              <a:t>esgoto </a:t>
            </a:r>
            <a:r>
              <a:rPr lang="pt-BR" dirty="0"/>
              <a:t>é </a:t>
            </a:r>
            <a:r>
              <a:rPr lang="pt-BR" dirty="0" smtClean="0"/>
              <a:t>formado? Para </a:t>
            </a:r>
            <a:r>
              <a:rPr lang="pt-BR" dirty="0"/>
              <a:t>onde vai a água que sai pelos ralos das pias, tanques e </a:t>
            </a:r>
            <a:r>
              <a:rPr lang="pt-BR" dirty="0" smtClean="0"/>
              <a:t>chuveiros? Para </a:t>
            </a:r>
            <a:r>
              <a:rPr lang="pt-BR" dirty="0"/>
              <a:t>onde vão os dejetos do vaso </a:t>
            </a:r>
            <a:r>
              <a:rPr lang="pt-BR" dirty="0" smtClean="0"/>
              <a:t>sanitário?</a:t>
            </a:r>
          </a:p>
          <a:p>
            <a:r>
              <a:rPr lang="pt-BR" dirty="0" smtClean="0"/>
              <a:t>Assistir e discutir: </a:t>
            </a:r>
            <a:r>
              <a:rPr lang="pt-BR" dirty="0"/>
              <a:t>vídeo </a:t>
            </a:r>
            <a:r>
              <a:rPr lang="pt-BR" dirty="0" smtClean="0"/>
              <a:t>sobre os </a:t>
            </a:r>
            <a:r>
              <a:rPr lang="pt-BR" dirty="0"/>
              <a:t>problemas causados pelo esgoto não tratado e que é jogado nos mares, rios e </a:t>
            </a:r>
            <a:r>
              <a:rPr lang="pt-BR" dirty="0" smtClean="0"/>
              <a:t>represas.</a:t>
            </a:r>
          </a:p>
          <a:p>
            <a:r>
              <a:rPr lang="pt-BR" dirty="0" smtClean="0"/>
              <a:t>Análise de dados oficiais sobre </a:t>
            </a:r>
            <a:r>
              <a:rPr lang="pt-BR" dirty="0"/>
              <a:t>quantidade de efluentes domésticos gerados, em média por </a:t>
            </a:r>
            <a:r>
              <a:rPr lang="pt-BR" dirty="0" smtClean="0"/>
              <a:t>pessoa.</a:t>
            </a:r>
          </a:p>
          <a:p>
            <a:r>
              <a:rPr lang="pt-BR" dirty="0" smtClean="0"/>
              <a:t>...medidas </a:t>
            </a:r>
            <a:r>
              <a:rPr lang="pt-BR" dirty="0"/>
              <a:t>de volume e </a:t>
            </a:r>
            <a:r>
              <a:rPr lang="pt-BR" dirty="0" smtClean="0"/>
              <a:t>capacidade (conversão de m³ em litros)... </a:t>
            </a:r>
            <a:r>
              <a:rPr lang="pt-BR" dirty="0"/>
              <a:t>experimento </a:t>
            </a:r>
            <a:r>
              <a:rPr lang="pt-BR" dirty="0" smtClean="0"/>
              <a:t>-caixa de </a:t>
            </a:r>
            <a:r>
              <a:rPr lang="pt-BR" dirty="0"/>
              <a:t>1 </a:t>
            </a:r>
            <a:r>
              <a:rPr lang="pt-BR" dirty="0" smtClean="0"/>
              <a:t>dm³ (10 cm³).. </a:t>
            </a:r>
            <a:r>
              <a:rPr lang="pt-BR" dirty="0"/>
              <a:t>transformações de </a:t>
            </a:r>
            <a:r>
              <a:rPr lang="pt-BR" dirty="0" smtClean="0"/>
              <a:t>unidades de medida...</a:t>
            </a:r>
          </a:p>
          <a:p>
            <a:r>
              <a:rPr lang="pt-BR" dirty="0" smtClean="0"/>
              <a:t>...vídeo </a:t>
            </a:r>
            <a:r>
              <a:rPr lang="pt-BR" dirty="0"/>
              <a:t>sobre como tratar o esgoto </a:t>
            </a:r>
            <a:r>
              <a:rPr lang="pt-BR" dirty="0" smtClean="0"/>
              <a:t>doméstico......construção de </a:t>
            </a:r>
            <a:r>
              <a:rPr lang="pt-BR" dirty="0"/>
              <a:t>uma miniestação de tratamento de esgoto </a:t>
            </a:r>
            <a:r>
              <a:rPr lang="pt-BR" dirty="0" smtClean="0"/>
              <a:t>doméstico...</a:t>
            </a:r>
          </a:p>
          <a:p>
            <a:r>
              <a:rPr lang="pt-BR" dirty="0" smtClean="0"/>
              <a:t>...investigar </a:t>
            </a:r>
            <a:r>
              <a:rPr lang="pt-BR" dirty="0"/>
              <a:t>a legislação urbana sobre fossas </a:t>
            </a:r>
            <a:r>
              <a:rPr lang="pt-BR" dirty="0" smtClean="0"/>
              <a:t>sépticas (dimensões; manutenção; localização)</a:t>
            </a:r>
          </a:p>
          <a:p>
            <a:r>
              <a:rPr lang="pt-BR" dirty="0" smtClean="0"/>
              <a:t>Levantar informações sobre como </a:t>
            </a:r>
            <a:r>
              <a:rPr lang="pt-BR" dirty="0"/>
              <a:t>são tratados os esgotos de navios, aviões, ônibus, banheiros </a:t>
            </a:r>
            <a:r>
              <a:rPr lang="pt-BR" dirty="0" smtClean="0"/>
              <a:t>químicos,  esgoto da ISS? Medicamentos e qualidade dos esgotos (jornal mural)</a:t>
            </a:r>
          </a:p>
          <a:p>
            <a:r>
              <a:rPr lang="pt-BR" dirty="0" smtClean="0"/>
              <a:t>Mostra: dados das pesquisas, propostas de </a:t>
            </a:r>
            <a:r>
              <a:rPr lang="pt-BR" dirty="0" err="1" smtClean="0"/>
              <a:t>composteiras</a:t>
            </a:r>
            <a:r>
              <a:rPr lang="pt-BR" dirty="0" smtClean="0"/>
              <a:t>, campanhas educativas, </a:t>
            </a:r>
            <a:r>
              <a:rPr lang="pt-BR" dirty="0" err="1" smtClean="0"/>
              <a:t>etc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7940" y="749458"/>
            <a:ext cx="1153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Rockwell Condensed" panose="02060603050405020104"/>
                <a:ea typeface="+mj-ea"/>
                <a:cs typeface="+mj-cs"/>
              </a:rPr>
              <a:t>Construindo uma estação de tratamento de esgoto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0389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ALIMENTOS FUNCIONAIS, OS PROBIÓTICOS </a:t>
            </a:r>
            <a:r>
              <a:rPr lang="pt-BR" b="1" dirty="0" smtClean="0"/>
              <a:t>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2510" y="2121408"/>
            <a:ext cx="9010996" cy="4050792"/>
          </a:xfrm>
        </p:spPr>
        <p:txBody>
          <a:bodyPr>
            <a:noAutofit/>
          </a:bodyPr>
          <a:lstStyle/>
          <a:p>
            <a:r>
              <a:rPr lang="pt-BR" sz="2400" dirty="0" smtClean="0"/>
              <a:t>Para 8º ano</a:t>
            </a:r>
          </a:p>
          <a:p>
            <a:r>
              <a:rPr lang="pt-BR" sz="2400" b="1" dirty="0"/>
              <a:t>Conteúdo</a:t>
            </a:r>
            <a:r>
              <a:rPr lang="pt-BR" sz="2400" dirty="0"/>
              <a:t>: alimentos funcionais, probióticos e alimentação </a:t>
            </a:r>
            <a:r>
              <a:rPr lang="pt-BR" sz="2400" dirty="0" smtClean="0"/>
              <a:t>saudável</a:t>
            </a:r>
          </a:p>
          <a:p>
            <a:r>
              <a:rPr lang="pt-BR" sz="2400" dirty="0" smtClean="0"/>
              <a:t>1- o sentir: documentário sobre obesidade infantil</a:t>
            </a:r>
          </a:p>
          <a:p>
            <a:r>
              <a:rPr lang="pt-BR" sz="2400" dirty="0" smtClean="0"/>
              <a:t>2- Perceber: experimento de acompanhamento </a:t>
            </a:r>
            <a:r>
              <a:rPr lang="pt-BR" sz="2400" dirty="0"/>
              <a:t>do crescimento de colônias de </a:t>
            </a:r>
            <a:r>
              <a:rPr lang="pt-BR" sz="2400" dirty="0" err="1" smtClean="0"/>
              <a:t>kefir</a:t>
            </a:r>
            <a:r>
              <a:rPr lang="pt-BR" sz="2400" dirty="0" smtClean="0"/>
              <a:t> em diferentes condições.</a:t>
            </a:r>
          </a:p>
          <a:p>
            <a:r>
              <a:rPr lang="pt-BR" sz="2400" dirty="0" smtClean="0"/>
              <a:t>3- Compreender: </a:t>
            </a:r>
            <a:r>
              <a:rPr lang="pt-BR" sz="2400" dirty="0"/>
              <a:t>pesquisa sobre os custos dos medicamentos e as vantagens da medicina preventiva </a:t>
            </a:r>
            <a:r>
              <a:rPr lang="pt-BR" sz="2400" dirty="0" smtClean="0"/>
              <a:t>alimentar.</a:t>
            </a:r>
          </a:p>
          <a:p>
            <a:r>
              <a:rPr lang="pt-BR" sz="2400" dirty="0" smtClean="0"/>
              <a:t>4- O Definir: </a:t>
            </a:r>
            <a:r>
              <a:rPr lang="pt-BR" sz="2400" dirty="0"/>
              <a:t>os alunos podem fazer painéis para apresentação destes dados aos colegas. </a:t>
            </a:r>
          </a:p>
          <a:p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263" y="1955153"/>
            <a:ext cx="2324532" cy="409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8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ALIMENTOS FUNCIONAIS, OS PROBIÓTICOS </a:t>
            </a:r>
            <a:r>
              <a:rPr lang="pt-BR" b="1" dirty="0" smtClean="0"/>
              <a:t>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2509" y="2121408"/>
            <a:ext cx="9900457" cy="4050792"/>
          </a:xfrm>
        </p:spPr>
        <p:txBody>
          <a:bodyPr>
            <a:noAutofit/>
          </a:bodyPr>
          <a:lstStyle/>
          <a:p>
            <a:r>
              <a:rPr lang="pt-BR" sz="2400" dirty="0" smtClean="0"/>
              <a:t>Para 8º ano </a:t>
            </a:r>
          </a:p>
          <a:p>
            <a:r>
              <a:rPr lang="pt-BR" sz="2400" b="1" dirty="0" smtClean="0"/>
              <a:t>5- </a:t>
            </a:r>
            <a:r>
              <a:rPr lang="pt-BR" sz="2400" b="1" dirty="0"/>
              <a:t>O </a:t>
            </a:r>
            <a:r>
              <a:rPr lang="pt-BR" sz="2400" b="1" dirty="0" smtClean="0"/>
              <a:t>argumentar: </a:t>
            </a:r>
            <a:r>
              <a:rPr lang="pt-BR" sz="2400" dirty="0" smtClean="0"/>
              <a:t>os </a:t>
            </a:r>
            <a:r>
              <a:rPr lang="pt-BR" sz="2400" dirty="0"/>
              <a:t>alunos podem elaborar um texto sobre as vantagens de se utilizar o </a:t>
            </a:r>
            <a:r>
              <a:rPr lang="pt-BR" sz="2400" dirty="0" err="1"/>
              <a:t>kefir</a:t>
            </a:r>
            <a:r>
              <a:rPr lang="pt-BR" sz="2400" dirty="0"/>
              <a:t> indicando, a partir do experimento realizado, quais as melhores condições de cultivo. </a:t>
            </a:r>
            <a:endParaRPr lang="pt-BR" sz="2400" dirty="0" smtClean="0"/>
          </a:p>
          <a:p>
            <a:r>
              <a:rPr lang="pt-BR" sz="2400" dirty="0" smtClean="0"/>
              <a:t>Além </a:t>
            </a:r>
            <a:r>
              <a:rPr lang="pt-BR" sz="2400" dirty="0"/>
              <a:t>disso, podem elaborar uma sugestão de receita saborosa para o consumo do </a:t>
            </a:r>
            <a:r>
              <a:rPr lang="pt-BR" sz="2400" dirty="0" err="1"/>
              <a:t>kefir</a:t>
            </a:r>
            <a:r>
              <a:rPr lang="pt-BR" sz="2400" dirty="0"/>
              <a:t> ou outro alimento probiótico</a:t>
            </a:r>
            <a:r>
              <a:rPr lang="pt-BR" sz="2400" dirty="0" smtClean="0"/>
              <a:t>.</a:t>
            </a:r>
          </a:p>
          <a:p>
            <a:r>
              <a:rPr lang="pt-BR" sz="2400" b="1" dirty="0"/>
              <a:t>6. O </a:t>
            </a:r>
            <a:r>
              <a:rPr lang="pt-BR" sz="2400" b="1" dirty="0" smtClean="0"/>
              <a:t>discutir: </a:t>
            </a:r>
            <a:r>
              <a:rPr lang="pt-BR" sz="2400" dirty="0" smtClean="0"/>
              <a:t>organização para mostra.</a:t>
            </a:r>
          </a:p>
          <a:p>
            <a:r>
              <a:rPr lang="pt-BR" sz="2400" dirty="0" smtClean="0"/>
              <a:t>7. </a:t>
            </a:r>
            <a:r>
              <a:rPr lang="pt-BR" sz="2400" b="1" dirty="0" smtClean="0"/>
              <a:t>O transformar</a:t>
            </a:r>
            <a:r>
              <a:rPr lang="pt-BR" sz="2400" dirty="0" smtClean="0"/>
              <a:t>: Participação na mostra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356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Evento: </a:t>
            </a:r>
            <a:r>
              <a:rPr lang="pt-BR" dirty="0"/>
              <a:t>Mostra de </a:t>
            </a:r>
            <a:r>
              <a:rPr lang="pt-BR" dirty="0" smtClean="0"/>
              <a:t>Ciências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1- escolha de temas a serem investigados</a:t>
            </a:r>
          </a:p>
          <a:p>
            <a:r>
              <a:rPr lang="pt-BR" sz="4000" dirty="0" smtClean="0"/>
              <a:t>2- formação de equipe de trabalho</a:t>
            </a:r>
          </a:p>
          <a:p>
            <a:r>
              <a:rPr lang="pt-BR" sz="4000" dirty="0" smtClean="0"/>
              <a:t>3- atividades práticas</a:t>
            </a:r>
          </a:p>
          <a:p>
            <a:r>
              <a:rPr lang="pt-BR" sz="4000" dirty="0" smtClean="0"/>
              <a:t>4- Elaboração de pôster, maquete ou produto</a:t>
            </a:r>
          </a:p>
          <a:p>
            <a:r>
              <a:rPr lang="pt-BR" sz="4000" dirty="0" smtClean="0"/>
              <a:t>5-Apresentação aos visitantes.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1114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ABP</a:t>
            </a:r>
            <a:r>
              <a:rPr lang="pt-BR" sz="3600" dirty="0" smtClean="0"/>
              <a:t>J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A motivação é a força motriz da aprendizagem</a:t>
            </a:r>
          </a:p>
          <a:p>
            <a:r>
              <a:rPr lang="pt-BR" sz="3600" b="1" dirty="0" smtClean="0"/>
              <a:t>Neste </a:t>
            </a:r>
            <a:r>
              <a:rPr lang="pt-BR" sz="3600" b="1" dirty="0"/>
              <a:t>método a responsabilidade da aprendizagem passa para o aluno, o que se chama de </a:t>
            </a:r>
            <a:r>
              <a:rPr lang="pt-BR" sz="3600" b="1" i="1" dirty="0"/>
              <a:t>student-centeredlearning, </a:t>
            </a:r>
            <a:r>
              <a:rPr lang="pt-BR" sz="3600" b="1" dirty="0"/>
              <a:t>e o professor atua como um orientador, ou tutor.</a:t>
            </a:r>
          </a:p>
        </p:txBody>
      </p:sp>
    </p:spTree>
    <p:extLst>
      <p:ext uri="{BB962C8B-B14F-4D97-AF65-F5344CB8AC3E}">
        <p14:creationId xmlns:p14="http://schemas.microsoft.com/office/powerpoint/2010/main" val="351730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7 passos da Ação docente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794570"/>
            <a:ext cx="6810431" cy="3377629"/>
          </a:xfrm>
        </p:spPr>
        <p:txBody>
          <a:bodyPr>
            <a:normAutofit/>
          </a:bodyPr>
          <a:lstStyle/>
          <a:p>
            <a:r>
              <a:rPr lang="pt-BR" sz="4000" dirty="0"/>
              <a:t>1. </a:t>
            </a:r>
            <a:r>
              <a:rPr lang="pt-BR" sz="4000" b="1" dirty="0"/>
              <a:t>O sentir</a:t>
            </a:r>
            <a:r>
              <a:rPr lang="pt-BR" sz="4000" dirty="0"/>
              <a:t> – toda aprendizagem parte de um significado contextual e emocional</a:t>
            </a:r>
            <a:r>
              <a:rPr lang="pt-BR" sz="4000" dirty="0" smtClean="0"/>
              <a:t>.</a:t>
            </a:r>
          </a:p>
          <a:p>
            <a:r>
              <a:rPr lang="pt-BR" sz="4000" dirty="0" smtClean="0"/>
              <a:t>Apresentação do problema 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771" y="2093976"/>
            <a:ext cx="42862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5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</a:t>
            </a:r>
            <a:r>
              <a:rPr lang="pt-BR" b="1" dirty="0"/>
              <a:t>O perceber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5887905" cy="4050792"/>
          </a:xfrm>
        </p:spPr>
        <p:txBody>
          <a:bodyPr>
            <a:normAutofit/>
          </a:bodyPr>
          <a:lstStyle/>
          <a:p>
            <a:r>
              <a:rPr lang="pt-BR" sz="4000" dirty="0" smtClean="0"/>
              <a:t>Após </a:t>
            </a:r>
            <a:r>
              <a:rPr lang="pt-BR" sz="4000" dirty="0"/>
              <a:t>contextualizar o estudante precisa ser levado a perceber as características específicas do que está sendo estudado.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850" y="1847088"/>
            <a:ext cx="3664250" cy="36642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05404" y="5744095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Banheiro ecológico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669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</a:t>
            </a:r>
            <a:r>
              <a:rPr lang="pt-BR" b="1" dirty="0"/>
              <a:t>O compreender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582" y="2093976"/>
            <a:ext cx="5505519" cy="405079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É </a:t>
            </a:r>
            <a:r>
              <a:rPr lang="pt-BR" sz="2800" dirty="0"/>
              <a:t>quando se dá a construção do conceito, o que garante a possibilidade de utilização do conhecimento em diversos contextos. </a:t>
            </a:r>
            <a:endParaRPr lang="pt-BR" sz="2800" dirty="0" smtClean="0"/>
          </a:p>
          <a:p>
            <a:r>
              <a:rPr lang="pt-BR" sz="2800" dirty="0" smtClean="0"/>
              <a:t>Nesta etapa podem ser realizadas as visitas técnicas, experimentos, entrevistas, levantamento de informações 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147" y="188595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Banheiros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887" y="2029460"/>
            <a:ext cx="5590794" cy="40513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7" y="2029460"/>
            <a:ext cx="5401733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</a:t>
            </a:r>
            <a:r>
              <a:rPr lang="pt-BR" b="1" dirty="0"/>
              <a:t>O definir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5671774" cy="405079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Significa </a:t>
            </a:r>
            <a:r>
              <a:rPr lang="pt-BR" sz="3200" dirty="0"/>
              <a:t>esclarecer um conceito. O estudante deve definir com suas palavras, de forma que o conceito lhe seja claro. </a:t>
            </a:r>
            <a:endParaRPr lang="pt-BR" sz="3200" dirty="0" smtClean="0"/>
          </a:p>
          <a:p>
            <a:r>
              <a:rPr lang="pt-BR" sz="3200" dirty="0" smtClean="0"/>
              <a:t>Elaboração de resumo do projeto do grupo, cronograma, etc.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993" y="1844418"/>
            <a:ext cx="5498089" cy="41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2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489</TotalTime>
  <Words>1459</Words>
  <Application>Microsoft Office PowerPoint</Application>
  <PresentationFormat>Widescreen</PresentationFormat>
  <Paragraphs>135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Rockwell</vt:lpstr>
      <vt:lpstr>Rockwell Condensed</vt:lpstr>
      <vt:lpstr>Wingdings</vt:lpstr>
      <vt:lpstr>Tipo de Madeira</vt:lpstr>
      <vt:lpstr>Desenvolvimento de um projeto </vt:lpstr>
      <vt:lpstr>Para começar...</vt:lpstr>
      <vt:lpstr>Evento: Mostra de Ciências</vt:lpstr>
      <vt:lpstr>ABPJ</vt:lpstr>
      <vt:lpstr>7 passos da Ação docente</vt:lpstr>
      <vt:lpstr>2. O perceber </vt:lpstr>
      <vt:lpstr>3. O compreender </vt:lpstr>
      <vt:lpstr>Banheiros</vt:lpstr>
      <vt:lpstr>4. O definir </vt:lpstr>
      <vt:lpstr>5. O argumentar </vt:lpstr>
      <vt:lpstr>6. O discutir </vt:lpstr>
      <vt:lpstr>7. O transformar </vt:lpstr>
      <vt:lpstr>A água que atravessa...</vt:lpstr>
      <vt:lpstr>A água que atravessa...</vt:lpstr>
      <vt:lpstr>Quantos litros de água são gastos em atividades cotidianas? </vt:lpstr>
      <vt:lpstr>A água que atravessa...</vt:lpstr>
      <vt:lpstr>Qual a qualidade da água que bebemos?</vt:lpstr>
      <vt:lpstr>A água que atravessa...</vt:lpstr>
      <vt:lpstr>Como estão os rios e/ou lagos da cidade?</vt:lpstr>
      <vt:lpstr>A água que atravessa...</vt:lpstr>
      <vt:lpstr>Como é possível tratar o esgoto residencial? </vt:lpstr>
      <vt:lpstr>ALIMENTOS FUNCIONAIS, OS PROBIÓTICOS ...</vt:lpstr>
      <vt:lpstr>ALIMENTOS FUNCIONAIS, OS PROBIÓTICOS 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Gladis Franck da Cunha</dc:creator>
  <cp:lastModifiedBy>Gladis Franck da Cunha</cp:lastModifiedBy>
  <cp:revision>28</cp:revision>
  <dcterms:created xsi:type="dcterms:W3CDTF">2018-04-02T00:42:29Z</dcterms:created>
  <dcterms:modified xsi:type="dcterms:W3CDTF">2018-04-04T01:57:04Z</dcterms:modified>
</cp:coreProperties>
</file>